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183CDBA-7ECA-43EE-A7BB-E6C14BF2E21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FD1B12-789C-4AF2-A15A-6203E3020DE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6184D2-7827-4000-8AE4-118D0EA1F44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04B3B17-EA8F-4525-B18A-6D35766C5C0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033C239-60C6-4FFE-9DBC-0B7CBA4294B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0146B6-B4CB-49C8-8A07-7A826F81D2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39E466-AD1F-4EF5-9AEE-C9B9F9D718D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279BC3-6667-49AC-A59D-73ACF99F485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50DB4D-1FD8-4510-AC3C-E7F5DD04B95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F07E79-65B2-4CB2-82CD-814BDF748F1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163701-42E7-4B2D-BD7E-DC8C34B118D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8AB980-D73A-429A-B88B-00A485A1E7E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5E20DDB-9073-44E3-BF1F-AFDCCA7D7516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jpeg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с одним вырезанным углом 33"/>
          <p:cNvSpPr/>
          <p:nvPr/>
        </p:nvSpPr>
        <p:spPr>
          <a:xfrm rot="16200000">
            <a:off x="5813640" y="471600"/>
            <a:ext cx="6848280" cy="5906160"/>
          </a:xfrm>
          <a:prstGeom prst="snip1Rect">
            <a:avLst>
              <a:gd name="adj" fmla="val 23143"/>
            </a:avLst>
          </a:prstGeom>
          <a:solidFill>
            <a:srgbClr val="005ec4"/>
          </a:solidFill>
          <a:ln>
            <a:solidFill>
              <a:srgbClr val="2b7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42" name="Прямоугольник 64"/>
          <p:cNvSpPr/>
          <p:nvPr/>
        </p:nvSpPr>
        <p:spPr>
          <a:xfrm>
            <a:off x="6600240" y="2230560"/>
            <a:ext cx="5514480" cy="223920"/>
          </a:xfrm>
          <a:prstGeom prst="rect">
            <a:avLst/>
          </a:prstGeom>
          <a:solidFill>
            <a:srgbClr val="21466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43" name="Блок-схема: процесс 1"/>
          <p:cNvSpPr/>
          <p:nvPr/>
        </p:nvSpPr>
        <p:spPr>
          <a:xfrm>
            <a:off x="-7920" y="376560"/>
            <a:ext cx="4879440" cy="560160"/>
          </a:xfrm>
          <a:prstGeom prst="flowChartProcess">
            <a:avLst/>
          </a:prstGeom>
          <a:solidFill>
            <a:srgbClr val="005e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44" name="Блок-схема: данные 2"/>
          <p:cNvSpPr/>
          <p:nvPr/>
        </p:nvSpPr>
        <p:spPr>
          <a:xfrm>
            <a:off x="3149640" y="376560"/>
            <a:ext cx="3032640" cy="560160"/>
          </a:xfrm>
          <a:prstGeom prst="flowChartInputOutput">
            <a:avLst/>
          </a:prstGeom>
          <a:solidFill>
            <a:srgbClr val="005e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45" name="TextBox 16"/>
          <p:cNvSpPr/>
          <p:nvPr/>
        </p:nvSpPr>
        <p:spPr>
          <a:xfrm>
            <a:off x="126000" y="401760"/>
            <a:ext cx="59875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ffffff"/>
                </a:solidFill>
                <a:latin typeface="Inter SemiBold"/>
                <a:ea typeface="Inter SemiBold"/>
              </a:rPr>
              <a:t>ПРОЕКТ СОЗДАНИЯ ИНВЕСТИЦИОННОЙ ПЛОЩАДКИ ДЛЯ РАЗМЕЩЕНИЯ НЕСТАЦИОНАРНЫХ ОБЪЕКТОВ ДЛЯ ОТДЫХА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Прямоугольник 35"/>
          <p:cNvSpPr/>
          <p:nvPr/>
        </p:nvSpPr>
        <p:spPr>
          <a:xfrm>
            <a:off x="4626000" y="4104720"/>
            <a:ext cx="1930320" cy="2386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14000"/>
              </a:lnSpc>
            </a:pPr>
            <a:r>
              <a:rPr b="0" lang="ru-RU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Местонахождение</a:t>
            </a:r>
            <a:r>
              <a:rPr b="0" lang="en-US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:</a:t>
            </a:r>
            <a:r>
              <a:rPr b="0" lang="ru-RU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 </a:t>
            </a:r>
            <a:br>
              <a:rPr sz="1400"/>
            </a:b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Новосибирская область, 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4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Доволенский район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Прямоугольник 36"/>
          <p:cNvSpPr/>
          <p:nvPr/>
        </p:nvSpPr>
        <p:spPr>
          <a:xfrm>
            <a:off x="555120" y="4139640"/>
            <a:ext cx="1480320" cy="508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14000"/>
              </a:lnSpc>
            </a:pPr>
            <a:r>
              <a:rPr b="0" lang="ru-RU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Отрасль</a:t>
            </a:r>
            <a:r>
              <a:rPr b="0" lang="en-US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: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4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Отдых(рекреация)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Прямоугольник 37"/>
          <p:cNvSpPr/>
          <p:nvPr/>
        </p:nvSpPr>
        <p:spPr>
          <a:xfrm>
            <a:off x="2599200" y="4104720"/>
            <a:ext cx="1424520" cy="146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14000"/>
              </a:lnSpc>
            </a:pPr>
            <a:r>
              <a:rPr b="0" lang="ru-RU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Тип проекта</a:t>
            </a:r>
            <a:r>
              <a:rPr b="0" lang="en-US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:</a:t>
            </a:r>
            <a:r>
              <a:rPr b="0" lang="ru-RU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 </a:t>
            </a:r>
            <a:br>
              <a:rPr sz="1400"/>
            </a:br>
            <a:r>
              <a:rPr b="0" lang="ru-RU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размещение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базы отдыха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Прямоугольник 6"/>
          <p:cNvSpPr/>
          <p:nvPr/>
        </p:nvSpPr>
        <p:spPr>
          <a:xfrm>
            <a:off x="101160" y="1051920"/>
            <a:ext cx="612180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Inter"/>
                <a:ea typeface="Inter"/>
              </a:rPr>
              <a:t>Проект направлен на создание зоны отдыха на территории Доволенского района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Прямоугольник 7"/>
          <p:cNvSpPr/>
          <p:nvPr/>
        </p:nvSpPr>
        <p:spPr>
          <a:xfrm>
            <a:off x="699840" y="5188680"/>
            <a:ext cx="5604120" cy="71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16000" indent="-285840">
              <a:lnSpc>
                <a:spcPct val="114000"/>
              </a:lnSpc>
              <a:buClr>
                <a:srgbClr val="5fb9e4"/>
              </a:buClr>
              <a:buFont typeface="Wingdings" charset="2"/>
              <a:buChar char=""/>
            </a:pP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Население Доволенского района НСО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-285840">
              <a:lnSpc>
                <a:spcPct val="114000"/>
              </a:lnSpc>
              <a:buClr>
                <a:srgbClr val="5fb9e4"/>
              </a:buClr>
              <a:buFont typeface="Wingdings" charset="2"/>
              <a:buChar char=""/>
            </a:pP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Гости Доволенского района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-285840">
              <a:lnSpc>
                <a:spcPct val="114000"/>
              </a:lnSpc>
              <a:buClr>
                <a:srgbClr val="5fb9e4"/>
              </a:buClr>
              <a:buFont typeface="Wingdings" charset="2"/>
              <a:buChar char=""/>
            </a:pP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Туристы, спортсмены, отдыхающие санатория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Box 8"/>
          <p:cNvSpPr/>
          <p:nvPr/>
        </p:nvSpPr>
        <p:spPr>
          <a:xfrm>
            <a:off x="810720" y="4903920"/>
            <a:ext cx="299916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404040"/>
                </a:solidFill>
                <a:latin typeface="Inter SemiBold"/>
                <a:ea typeface="Inter SemiBold"/>
              </a:rPr>
              <a:t>Потенциальные потребители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2" name="Рисунок 9" descr=""/>
          <p:cNvPicPr/>
          <p:nvPr/>
        </p:nvPicPr>
        <p:blipFill>
          <a:blip r:embed="rId1"/>
          <a:stretch/>
        </p:blipFill>
        <p:spPr>
          <a:xfrm>
            <a:off x="4060080" y="4130280"/>
            <a:ext cx="390600" cy="479520"/>
          </a:xfrm>
          <a:prstGeom prst="rect">
            <a:avLst/>
          </a:prstGeom>
          <a:ln w="0">
            <a:noFill/>
          </a:ln>
        </p:spPr>
      </p:pic>
      <p:pic>
        <p:nvPicPr>
          <p:cNvPr id="53" name="Рисунок 13" descr=""/>
          <p:cNvPicPr/>
          <p:nvPr/>
        </p:nvPicPr>
        <p:blipFill>
          <a:blip r:embed="rId2"/>
          <a:stretch/>
        </p:blipFill>
        <p:spPr>
          <a:xfrm>
            <a:off x="1973160" y="4119480"/>
            <a:ext cx="499680" cy="49968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15" descr=""/>
          <p:cNvPicPr/>
          <p:nvPr/>
        </p:nvPicPr>
        <p:blipFill>
          <a:blip r:embed="rId3"/>
          <a:stretch/>
        </p:blipFill>
        <p:spPr>
          <a:xfrm>
            <a:off x="271080" y="4815720"/>
            <a:ext cx="403920" cy="403920"/>
          </a:xfrm>
          <a:prstGeom prst="rect">
            <a:avLst/>
          </a:prstGeom>
          <a:ln w="0">
            <a:noFill/>
          </a:ln>
        </p:spPr>
      </p:pic>
      <p:sp>
        <p:nvSpPr>
          <p:cNvPr id="55" name="Прямоугольник 42"/>
          <p:cNvSpPr/>
          <p:nvPr/>
        </p:nvSpPr>
        <p:spPr>
          <a:xfrm>
            <a:off x="259200" y="6005160"/>
            <a:ext cx="6025320" cy="843120"/>
          </a:xfrm>
          <a:prstGeom prst="rect">
            <a:avLst/>
          </a:prstGeom>
          <a:solidFill>
            <a:srgbClr val="5fb9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DejaVu Sans"/>
              </a:rPr>
              <a:t>По статистическим данным(администрации)  наблюдается увеличение прироста гостей района на 18% за тот же период по сравнению с  2024годом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6" name="Прямая соединительная линия 27"/>
          <p:cNvCxnSpPr/>
          <p:nvPr/>
        </p:nvCxnSpPr>
        <p:spPr>
          <a:xfrm flipH="1">
            <a:off x="6750000" y="1280160"/>
            <a:ext cx="6480" cy="966600"/>
          </a:xfrm>
          <a:prstGeom prst="straightConnector1">
            <a:avLst/>
          </a:prstGeom>
          <a:ln w="38100">
            <a:solidFill>
              <a:srgbClr val="f2f2f2"/>
            </a:solidFill>
            <a:round/>
          </a:ln>
        </p:spPr>
      </p:cxnSp>
      <p:cxnSp>
        <p:nvCxnSpPr>
          <p:cNvPr id="57" name="Прямая соединительная линия 32"/>
          <p:cNvCxnSpPr/>
          <p:nvPr/>
        </p:nvCxnSpPr>
        <p:spPr>
          <a:xfrm flipV="1">
            <a:off x="6755760" y="2150280"/>
            <a:ext cx="5231880" cy="11520"/>
          </a:xfrm>
          <a:prstGeom prst="straightConnector1">
            <a:avLst/>
          </a:prstGeom>
          <a:ln w="28575">
            <a:solidFill>
              <a:srgbClr val="f2f2f2"/>
            </a:solidFill>
            <a:round/>
          </a:ln>
        </p:spPr>
      </p:cxnSp>
      <p:cxnSp>
        <p:nvCxnSpPr>
          <p:cNvPr id="58" name="Прямая соединительная линия 61"/>
          <p:cNvCxnSpPr/>
          <p:nvPr/>
        </p:nvCxnSpPr>
        <p:spPr>
          <a:xfrm flipH="1">
            <a:off x="11929680" y="172080"/>
            <a:ext cx="25560" cy="2074680"/>
          </a:xfrm>
          <a:prstGeom prst="straightConnector1">
            <a:avLst/>
          </a:prstGeom>
          <a:ln w="38100">
            <a:solidFill>
              <a:srgbClr val="f2f2f2"/>
            </a:solidFill>
            <a:round/>
          </a:ln>
        </p:spPr>
      </p:cxnSp>
      <p:cxnSp>
        <p:nvCxnSpPr>
          <p:cNvPr id="59" name="Прямая соединительная линия 45"/>
          <p:cNvCxnSpPr/>
          <p:nvPr/>
        </p:nvCxnSpPr>
        <p:spPr>
          <a:xfrm flipH="1">
            <a:off x="7826040" y="172080"/>
            <a:ext cx="4129200" cy="720"/>
          </a:xfrm>
          <a:prstGeom prst="straightConnector1">
            <a:avLst/>
          </a:prstGeom>
          <a:ln w="28575">
            <a:solidFill>
              <a:srgbClr val="f2f2f2"/>
            </a:solidFill>
            <a:round/>
          </a:ln>
        </p:spPr>
      </p:cxnSp>
      <p:cxnSp>
        <p:nvCxnSpPr>
          <p:cNvPr id="60" name="Прямая соединительная линия 48"/>
          <p:cNvCxnSpPr/>
          <p:nvPr/>
        </p:nvCxnSpPr>
        <p:spPr>
          <a:xfrm flipV="1">
            <a:off x="6750000" y="172080"/>
            <a:ext cx="1103760" cy="1145160"/>
          </a:xfrm>
          <a:prstGeom prst="straightConnector1">
            <a:avLst/>
          </a:prstGeom>
          <a:ln w="38100">
            <a:solidFill>
              <a:srgbClr val="f2f2f2"/>
            </a:solidFill>
            <a:round/>
          </a:ln>
        </p:spPr>
      </p:cxnSp>
      <p:cxnSp>
        <p:nvCxnSpPr>
          <p:cNvPr id="61" name="Прямая соединительная линия 5"/>
          <p:cNvCxnSpPr/>
          <p:nvPr/>
        </p:nvCxnSpPr>
        <p:spPr>
          <a:xfrm>
            <a:off x="0" y="376200"/>
            <a:ext cx="12192480" cy="720"/>
          </a:xfrm>
          <a:prstGeom prst="straightConnector1">
            <a:avLst/>
          </a:prstGeom>
          <a:ln w="57150">
            <a:solidFill>
              <a:srgbClr val="005ec4"/>
            </a:solidFill>
            <a:round/>
          </a:ln>
        </p:spPr>
      </p:cxnSp>
      <p:sp>
        <p:nvSpPr>
          <p:cNvPr id="62" name="TextBox 145"/>
          <p:cNvSpPr/>
          <p:nvPr/>
        </p:nvSpPr>
        <p:spPr>
          <a:xfrm>
            <a:off x="362160" y="55440"/>
            <a:ext cx="336744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050" spc="-1" strike="noStrike">
                <a:solidFill>
                  <a:srgbClr val="005ec4"/>
                </a:solidFill>
                <a:latin typeface="Inter ExtraLight"/>
                <a:ea typeface="Inter ExtraLight"/>
              </a:rPr>
              <a:t>НОВОСИБИРСКАЯ ОБЛАСТЬ ДОВОЛЕНСКИЙ РАЙОН</a:t>
            </a:r>
            <a:endParaRPr b="0" lang="ru-RU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TextBox 24"/>
          <p:cNvSpPr/>
          <p:nvPr/>
        </p:nvSpPr>
        <p:spPr>
          <a:xfrm>
            <a:off x="231840" y="1571760"/>
            <a:ext cx="5806800" cy="255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Описание инвестиционного проекта: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строительство нестационарных объектов для отдыха на берегу озера Доволенское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Планируемая к выпуску услуга</a:t>
            </a: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-аренда домиков для отдыха – 10 домиков по 4 места- 40 мест)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-мангальные зоны -5 шт.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- оборудованный пляж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-баня -2 шт.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-рыбалка (прокат инвентаря)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-прокат лодок, катамаранов, сапбордов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64" name="Соединительная линия уступом 41"/>
          <p:cNvCxnSpPr/>
          <p:nvPr/>
        </p:nvCxnSpPr>
        <p:spPr>
          <a:xfrm flipH="1" rot="16200000">
            <a:off x="11314440" y="2160720"/>
            <a:ext cx="915120" cy="915120"/>
          </a:xfrm>
          <a:prstGeom prst="bentConnector3">
            <a:avLst>
              <a:gd name="adj1" fmla="val 50019"/>
            </a:avLst>
          </a:prstGeom>
          <a:ln w="0">
            <a:solidFill>
              <a:srgbClr val="5b9bd5"/>
            </a:solidFill>
          </a:ln>
        </p:spPr>
      </p:cxnSp>
      <p:cxnSp>
        <p:nvCxnSpPr>
          <p:cNvPr id="65" name="Соединительная линия уступом 46"/>
          <p:cNvCxnSpPr/>
          <p:nvPr/>
        </p:nvCxnSpPr>
        <p:spPr>
          <a:xfrm flipH="1" rot="16200000">
            <a:off x="11314440" y="2207160"/>
            <a:ext cx="915120" cy="915120"/>
          </a:xfrm>
          <a:prstGeom prst="bentConnector3">
            <a:avLst>
              <a:gd name="adj1" fmla="val 50019"/>
            </a:avLst>
          </a:prstGeom>
          <a:ln w="0">
            <a:solidFill>
              <a:srgbClr val="5b9bd5"/>
            </a:solidFill>
          </a:ln>
        </p:spPr>
      </p:cxnSp>
      <p:sp>
        <p:nvSpPr>
          <p:cNvPr id="66" name="Полилиния 50"/>
          <p:cNvSpPr/>
          <p:nvPr/>
        </p:nvSpPr>
        <p:spPr>
          <a:xfrm>
            <a:off x="10963440" y="1450080"/>
            <a:ext cx="340920" cy="673560"/>
          </a:xfrm>
          <a:custGeom>
            <a:avLst/>
            <a:gdLst>
              <a:gd name="textAreaLeft" fmla="*/ 0 w 340920"/>
              <a:gd name="textAreaRight" fmla="*/ 341640 w 340920"/>
              <a:gd name="textAreaTop" fmla="*/ 0 h 673560"/>
              <a:gd name="textAreaBottom" fmla="*/ 674280 h 673560"/>
            </a:gdLst>
            <a:ahLst/>
            <a:rect l="textAreaLeft" t="textAreaTop" r="textAreaRight" b="textAreaBottom"/>
            <a:pathLst>
              <a:path w="341745" h="674255">
                <a:moveTo>
                  <a:pt x="341745" y="674255"/>
                </a:moveTo>
                <a:cubicBezTo>
                  <a:pt x="288636" y="425642"/>
                  <a:pt x="235527" y="177030"/>
                  <a:pt x="0" y="0"/>
                </a:cubicBezTo>
              </a:path>
            </a:pathLst>
          </a:custGeom>
          <a:noFill/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67" name="Рисунок 3" descr=""/>
          <p:cNvPicPr/>
          <p:nvPr/>
        </p:nvPicPr>
        <p:blipFill>
          <a:blip r:embed="rId4"/>
          <a:stretch/>
        </p:blipFill>
        <p:spPr>
          <a:xfrm>
            <a:off x="7740000" y="180000"/>
            <a:ext cx="1778760" cy="1260000"/>
          </a:xfrm>
          <a:prstGeom prst="rect">
            <a:avLst/>
          </a:prstGeom>
          <a:ln w="0">
            <a:noFill/>
          </a:ln>
        </p:spPr>
      </p:pic>
      <p:pic>
        <p:nvPicPr>
          <p:cNvPr id="68" name="Рисунок 10" descr=""/>
          <p:cNvPicPr/>
          <p:nvPr/>
        </p:nvPicPr>
        <p:blipFill>
          <a:blip r:embed="rId5"/>
          <a:stretch/>
        </p:blipFill>
        <p:spPr>
          <a:xfrm>
            <a:off x="6756120" y="1227600"/>
            <a:ext cx="2762640" cy="932400"/>
          </a:xfrm>
          <a:prstGeom prst="rect">
            <a:avLst/>
          </a:prstGeom>
          <a:ln w="0">
            <a:noFill/>
          </a:ln>
        </p:spPr>
      </p:pic>
      <p:sp>
        <p:nvSpPr>
          <p:cNvPr id="69" name="Прямоугольник 38"/>
          <p:cNvSpPr/>
          <p:nvPr/>
        </p:nvSpPr>
        <p:spPr>
          <a:xfrm>
            <a:off x="6431040" y="2160000"/>
            <a:ext cx="5760000" cy="46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ffffff"/>
                </a:solidFill>
                <a:latin typeface="Inter"/>
                <a:ea typeface="Inter"/>
              </a:rPr>
              <a:t>Площадка для строительства нестационарных объектов для отдыха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Часть земельного участка с кад.  номером: 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54:05:023001:2872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Площадь: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5 га.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Межевание: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да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Права: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 муниципальная собственность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Разрешенное использование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: планируемый - отдых (рекреация) (в настоящее время – земли находится на переводе в Правительстве НСО)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Возможность строительства домиков отдыха: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есть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Электроснабжение: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есть возможность подключения к линии 10кВт, в  500 метрах .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Водоснабжение: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необходимо бурение частной скважины, уровень грунтовых вод находится на глубине 20-30м. Стоимость бурения 5 тыс./м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Теплоснабжение: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не предусмотрено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Удаленность от районного центра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5км.</a:t>
            </a: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, от областного центра(г.Новосибирск) –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300 км.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Подъездные пути: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 по участку проходят грунтовые дороги, примыкает к асфальтированной дороге .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Право: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аренда на период строительства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Дополнительная информация:  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земельный участок расположен рядом с санаторием, на территории Доволенского района отсутствуют базы отдыха,а также оборудованный пляж, есть возможность разделения территории на меньшие участки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Гости района: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 более 3тыс. за летний период (спортсмены на сборах, гости, туристы, отдыхающие санатория )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Субсидии</a:t>
            </a:r>
            <a:r>
              <a:rPr b="0" lang="ru-RU" sz="1200" spc="-1" strike="noStrike">
                <a:solidFill>
                  <a:srgbClr val="000000"/>
                </a:solidFill>
                <a:latin typeface="Inter"/>
                <a:ea typeface="Inter"/>
              </a:rPr>
              <a:t>: господдержка на строительство нестационарных объектов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6"/>
          <a:stretch/>
        </p:blipFill>
        <p:spPr>
          <a:xfrm>
            <a:off x="9540000" y="172440"/>
            <a:ext cx="2389680" cy="197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500">
        <p:checker dir="horz"/>
      </p:transition>
    </mc:Choice>
    <mc:Fallback>
      <p:transition spd="slow">
        <p:checker dir="horz"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1929</TotalTime>
  <Application>LibreOffice/7.5.9.2$Linux_X86_64 LibreOffice_project/50$Build-2</Application>
  <AppVersion>15.0000</AppVersion>
  <Words>318</Words>
  <Paragraphs>39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2025-05-20T08:10:46Z</dcterms:created>
  <dc:creator>Гузей Олеся Евгеньевна</dc:creator>
  <dc:description/>
  <dc:language>ru-RU</dc:language>
  <cp:lastModifiedBy/>
  <cp:lastPrinted>2025-06-02T04:52:19Z</cp:lastPrinted>
  <dcterms:modified xsi:type="dcterms:W3CDTF">2025-07-15T09:37:21Z</dcterms:modified>
  <cp:revision>44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