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36F6B7-BBCB-4481-8224-54B513A6E6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6F88B7-5EAA-4EA4-BB85-770B9EA4EB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E277A6-89CD-4DEB-9DB9-2B6E86E1CB0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CBCF36-A41A-4535-AD57-025D705561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F528E1-7E75-41ED-95E9-729E8C50D7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9E8051-7CB4-43F7-B98C-55DB061E7E5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1A6464-9C72-42F1-A365-0AE6F6DB51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81ED68-E7CF-4C6D-BA6C-C0C8F3C2ECF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A124EC-2572-4476-A75C-4A5B3079A4E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5455EE-72A3-475E-AA1B-40F5FCA584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A35A8E-0ECF-43A6-91F8-6E791DE5A6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04513C-05D3-4DC1-B61C-31E4A1B3C7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201885-AA90-4C07-9573-729C75456F1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5.png"/><Relationship Id="rId7" Type="http://schemas.openxmlformats.org/officeDocument/2006/relationships/image" Target="../media/image5.png"/><Relationship Id="rId8" Type="http://schemas.openxmlformats.org/officeDocument/2006/relationships/image" Target="../media/image5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jpeg"/><Relationship Id="rId1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с одним вырезанным углом 33"/>
          <p:cNvSpPr/>
          <p:nvPr/>
        </p:nvSpPr>
        <p:spPr>
          <a:xfrm rot="16200000">
            <a:off x="5978160" y="682200"/>
            <a:ext cx="6857280" cy="5493600"/>
          </a:xfrm>
          <a:prstGeom prst="snip1Rect">
            <a:avLst>
              <a:gd name="adj" fmla="val 23143"/>
            </a:avLst>
          </a:prstGeom>
          <a:solidFill>
            <a:srgbClr val="005ec4"/>
          </a:solidFill>
          <a:ln>
            <a:solidFill>
              <a:srgbClr val="2b7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2" name="Прямоугольник 64"/>
          <p:cNvSpPr/>
          <p:nvPr/>
        </p:nvSpPr>
        <p:spPr>
          <a:xfrm>
            <a:off x="6761880" y="2430000"/>
            <a:ext cx="5391720" cy="1551600"/>
          </a:xfrm>
          <a:prstGeom prst="rect">
            <a:avLst/>
          </a:prstGeom>
          <a:solidFill>
            <a:srgbClr val="21466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3" name="Прямоугольник 19"/>
          <p:cNvSpPr/>
          <p:nvPr/>
        </p:nvSpPr>
        <p:spPr>
          <a:xfrm>
            <a:off x="87480" y="3490920"/>
            <a:ext cx="6025320" cy="461520"/>
          </a:xfrm>
          <a:prstGeom prst="rect">
            <a:avLst/>
          </a:prstGeom>
          <a:solidFill>
            <a:srgbClr val="5f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4" name="Блок-схема: процесс 1"/>
          <p:cNvSpPr/>
          <p:nvPr/>
        </p:nvSpPr>
        <p:spPr>
          <a:xfrm>
            <a:off x="-7920" y="376560"/>
            <a:ext cx="4879440" cy="560160"/>
          </a:xfrm>
          <a:prstGeom prst="flowChartProcess">
            <a:avLst/>
          </a:prstGeom>
          <a:solidFill>
            <a:srgbClr val="0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5" name="Блок-схема: данные 2"/>
          <p:cNvSpPr/>
          <p:nvPr/>
        </p:nvSpPr>
        <p:spPr>
          <a:xfrm>
            <a:off x="3087000" y="401760"/>
            <a:ext cx="3032640" cy="560160"/>
          </a:xfrm>
          <a:prstGeom prst="flowChartInputOutput">
            <a:avLst/>
          </a:prstGeom>
          <a:solidFill>
            <a:srgbClr val="005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46" name="TextBox 16"/>
          <p:cNvSpPr/>
          <p:nvPr/>
        </p:nvSpPr>
        <p:spPr>
          <a:xfrm>
            <a:off x="126000" y="401760"/>
            <a:ext cx="55317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ПРОЕКТ СОЗДАНИЯ ПЛОЩАДКИ ДЛЯ СТРОИТЕЛЬСТВА МНОГОКВАРТИРНОГО ДОМА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Прямоугольник 38"/>
          <p:cNvSpPr/>
          <p:nvPr/>
        </p:nvSpPr>
        <p:spPr>
          <a:xfrm>
            <a:off x="87480" y="1595520"/>
            <a:ext cx="6752160" cy="18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Продукция товаров, предполагаемых к реализации: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44"/>
              </a:spcAft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Многоквартирный служебный  дом  на 13 квартир: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44"/>
              </a:spcAft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- 10 квартир площадью не менее 45 кв.м,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44"/>
              </a:spcAft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- 3 квартиры, площадью не менее 30 кв.м.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44"/>
              </a:spcAft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Общая площадь дома - 767,55 м2.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44"/>
              </a:spcAft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Жилой фонд предназначен реализации мероприятий по предоставлению служебных квартир и для  предоставления жилья детям сиротам.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44"/>
              </a:spcAft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С Стоимость выкупа жилых помещений в 2025г. Составляет 119167 рублей/кв.м.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Прямоугольник 35"/>
          <p:cNvSpPr/>
          <p:nvPr/>
        </p:nvSpPr>
        <p:spPr>
          <a:xfrm>
            <a:off x="4568400" y="3941280"/>
            <a:ext cx="1930320" cy="78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Местонахождение</a:t>
            </a:r>
            <a:r>
              <a:rPr b="0" lang="en-US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:</a:t>
            </a: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 </a:t>
            </a:r>
            <a:br>
              <a:rPr sz="1400"/>
            </a:b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Новосибирская область,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Доволенский район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Прямоугольник 36"/>
          <p:cNvSpPr/>
          <p:nvPr/>
        </p:nvSpPr>
        <p:spPr>
          <a:xfrm>
            <a:off x="756000" y="3960000"/>
            <a:ext cx="1899360" cy="47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Отрасль</a:t>
            </a:r>
            <a:r>
              <a:rPr b="0" lang="en-US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:</a:t>
            </a: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 </a:t>
            </a:r>
            <a:br>
              <a:rPr sz="1400"/>
            </a:b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Строительство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Прямоугольник 37"/>
          <p:cNvSpPr/>
          <p:nvPr/>
        </p:nvSpPr>
        <p:spPr>
          <a:xfrm>
            <a:off x="2681280" y="3952440"/>
            <a:ext cx="1424520" cy="548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Тип проекта</a:t>
            </a:r>
            <a:r>
              <a:rPr b="0" lang="en-US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:</a:t>
            </a: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 </a:t>
            </a:r>
            <a:br>
              <a:rPr sz="1400"/>
            </a:b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многоквартирный дом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Прямоугольник 6"/>
          <p:cNvSpPr/>
          <p:nvPr/>
        </p:nvSpPr>
        <p:spPr>
          <a:xfrm>
            <a:off x="133920" y="1062000"/>
            <a:ext cx="61218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Проект направлен на создание площадки для строительства многоквартирного дома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Прямоугольник 7"/>
          <p:cNvSpPr/>
          <p:nvPr/>
        </p:nvSpPr>
        <p:spPr>
          <a:xfrm>
            <a:off x="680040" y="4992480"/>
            <a:ext cx="5604120" cy="5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85840">
              <a:lnSpc>
                <a:spcPct val="114000"/>
              </a:lnSpc>
              <a:buClr>
                <a:srgbClr val="5fb9e4"/>
              </a:buClr>
              <a:buFont typeface="Wingdings" charset="2"/>
              <a:buChar char=""/>
            </a:pPr>
            <a:r>
              <a:rPr b="0" lang="ru-RU" sz="1200" spc="-1" strike="noStrike">
                <a:solidFill>
                  <a:srgbClr val="000000"/>
                </a:solidFill>
                <a:latin typeface="Inter"/>
                <a:ea typeface="Inter"/>
              </a:rPr>
              <a:t>Физические лица, готовые к переезду в Доволенский район и проживающие на территории Доволенского района.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8"/>
          <p:cNvSpPr/>
          <p:nvPr/>
        </p:nvSpPr>
        <p:spPr>
          <a:xfrm>
            <a:off x="650160" y="4704120"/>
            <a:ext cx="2999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404040"/>
                </a:solidFill>
                <a:latin typeface="Inter SemiBold"/>
                <a:ea typeface="Inter SemiBold"/>
              </a:rPr>
              <a:t>Потенциальные потребители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Прямоугольник 59"/>
          <p:cNvSpPr/>
          <p:nvPr/>
        </p:nvSpPr>
        <p:spPr>
          <a:xfrm>
            <a:off x="87480" y="3490920"/>
            <a:ext cx="5940000" cy="4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Мощность:</a:t>
            </a:r>
            <a:r>
              <a:rPr b="1" lang="ru-RU" sz="12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 расселение детей сирот, привлечение специалистов на территорию района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Рисунок 9" descr=""/>
          <p:cNvPicPr/>
          <p:nvPr/>
        </p:nvPicPr>
        <p:blipFill>
          <a:blip r:embed="rId1"/>
          <a:stretch/>
        </p:blipFill>
        <p:spPr>
          <a:xfrm>
            <a:off x="4083480" y="4011840"/>
            <a:ext cx="390600" cy="479520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13" descr=""/>
          <p:cNvPicPr/>
          <p:nvPr/>
        </p:nvPicPr>
        <p:blipFill>
          <a:blip r:embed="rId2"/>
          <a:stretch/>
        </p:blipFill>
        <p:spPr>
          <a:xfrm>
            <a:off x="2124720" y="3939840"/>
            <a:ext cx="499680" cy="49968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14" descr=""/>
          <p:cNvPicPr/>
          <p:nvPr/>
        </p:nvPicPr>
        <p:blipFill>
          <a:blip r:embed="rId3"/>
          <a:stretch/>
        </p:blipFill>
        <p:spPr>
          <a:xfrm>
            <a:off x="223560" y="3942000"/>
            <a:ext cx="507600" cy="50760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15" descr=""/>
          <p:cNvPicPr/>
          <p:nvPr/>
        </p:nvPicPr>
        <p:blipFill>
          <a:blip r:embed="rId4"/>
          <a:stretch/>
        </p:blipFill>
        <p:spPr>
          <a:xfrm>
            <a:off x="223560" y="4790160"/>
            <a:ext cx="403920" cy="403920"/>
          </a:xfrm>
          <a:prstGeom prst="rect">
            <a:avLst/>
          </a:prstGeom>
          <a:ln w="0">
            <a:noFill/>
          </a:ln>
        </p:spPr>
      </p:pic>
      <p:sp>
        <p:nvSpPr>
          <p:cNvPr id="59" name="Прямоугольник 42"/>
          <p:cNvSpPr/>
          <p:nvPr/>
        </p:nvSpPr>
        <p:spPr>
          <a:xfrm>
            <a:off x="243360" y="5624280"/>
            <a:ext cx="6025320" cy="1065600"/>
          </a:xfrm>
          <a:prstGeom prst="rect">
            <a:avLst/>
          </a:prstGeom>
          <a:solidFill>
            <a:srgbClr val="5f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60" name="Прямоугольник 20"/>
          <p:cNvSpPr/>
          <p:nvPr/>
        </p:nvSpPr>
        <p:spPr>
          <a:xfrm>
            <a:off x="243360" y="5760000"/>
            <a:ext cx="6095160" cy="6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7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Inter Medium"/>
                <a:ea typeface="Inter Medium"/>
              </a:rPr>
              <a:t>По оценкам администрации Доволенского района на территории Доволенского района необходимы специалисты в области здравоохранения, сельского хозяйства, образования.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1" name="Прямая соединительная линия 27"/>
          <p:cNvCxnSpPr/>
          <p:nvPr/>
        </p:nvCxnSpPr>
        <p:spPr>
          <a:xfrm>
            <a:off x="6755760" y="1280160"/>
            <a:ext cx="30240" cy="2376360"/>
          </a:xfrm>
          <a:prstGeom prst="straightConnector1">
            <a:avLst/>
          </a:prstGeom>
          <a:ln w="38100">
            <a:solidFill>
              <a:srgbClr val="f2f2f2"/>
            </a:solidFill>
            <a:round/>
          </a:ln>
        </p:spPr>
      </p:cxnSp>
      <p:cxnSp>
        <p:nvCxnSpPr>
          <p:cNvPr id="62" name="Прямая соединительная линия 32"/>
          <p:cNvCxnSpPr/>
          <p:nvPr/>
        </p:nvCxnSpPr>
        <p:spPr>
          <a:xfrm>
            <a:off x="6771960" y="3785040"/>
            <a:ext cx="5196600" cy="720"/>
          </a:xfrm>
          <a:prstGeom prst="straightConnector1">
            <a:avLst/>
          </a:prstGeom>
          <a:ln w="28575">
            <a:solidFill>
              <a:srgbClr val="f2f2f2"/>
            </a:solidFill>
            <a:round/>
          </a:ln>
        </p:spPr>
      </p:cxnSp>
      <p:cxnSp>
        <p:nvCxnSpPr>
          <p:cNvPr id="63" name="Прямая соединительная линия 61"/>
          <p:cNvCxnSpPr/>
          <p:nvPr/>
        </p:nvCxnSpPr>
        <p:spPr>
          <a:xfrm>
            <a:off x="12276720" y="244080"/>
            <a:ext cx="10440" cy="3484440"/>
          </a:xfrm>
          <a:prstGeom prst="straightConnector1">
            <a:avLst/>
          </a:prstGeom>
          <a:ln w="38100">
            <a:solidFill>
              <a:srgbClr val="f2f2f2"/>
            </a:solidFill>
            <a:round/>
          </a:ln>
        </p:spPr>
      </p:cxnSp>
      <p:cxnSp>
        <p:nvCxnSpPr>
          <p:cNvPr id="64" name="Прямая соединительная линия 45"/>
          <p:cNvCxnSpPr/>
          <p:nvPr/>
        </p:nvCxnSpPr>
        <p:spPr>
          <a:xfrm flipH="1">
            <a:off x="7820640" y="182520"/>
            <a:ext cx="4128840" cy="720"/>
          </a:xfrm>
          <a:prstGeom prst="straightConnector1">
            <a:avLst/>
          </a:prstGeom>
          <a:ln w="28575">
            <a:solidFill>
              <a:srgbClr val="f2f2f2"/>
            </a:solidFill>
            <a:round/>
          </a:ln>
        </p:spPr>
      </p:cxnSp>
      <p:cxnSp>
        <p:nvCxnSpPr>
          <p:cNvPr id="65" name="Прямая соединительная линия 48"/>
          <p:cNvCxnSpPr/>
          <p:nvPr/>
        </p:nvCxnSpPr>
        <p:spPr>
          <a:xfrm flipV="1">
            <a:off x="6040440" y="75600"/>
            <a:ext cx="1103760" cy="1145160"/>
          </a:xfrm>
          <a:prstGeom prst="straightConnector1">
            <a:avLst/>
          </a:prstGeom>
          <a:ln w="38100">
            <a:solidFill>
              <a:srgbClr val="f2f2f2"/>
            </a:solidFill>
            <a:round/>
          </a:ln>
        </p:spPr>
      </p:cxnSp>
      <p:sp>
        <p:nvSpPr>
          <p:cNvPr id="66" name="Прямоугольник 66"/>
          <p:cNvSpPr/>
          <p:nvPr/>
        </p:nvSpPr>
        <p:spPr>
          <a:xfrm>
            <a:off x="6815520" y="2339640"/>
            <a:ext cx="537624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2f2f2"/>
                </a:solidFill>
                <a:latin typeface="Inter SemiBold"/>
                <a:ea typeface="Inter SemiBold"/>
              </a:rPr>
              <a:t>Земельный участок находится в центре с,Довольное, ул. Обская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7" name="Прямая соединительная линия 5"/>
          <p:cNvCxnSpPr/>
          <p:nvPr/>
        </p:nvCxnSpPr>
        <p:spPr>
          <a:xfrm>
            <a:off x="0" y="376200"/>
            <a:ext cx="12192480" cy="720"/>
          </a:xfrm>
          <a:prstGeom prst="straightConnector1">
            <a:avLst/>
          </a:prstGeom>
          <a:ln w="57150">
            <a:solidFill>
              <a:srgbClr val="005ec4"/>
            </a:solidFill>
            <a:round/>
          </a:ln>
        </p:spPr>
      </p:cxnSp>
      <p:pic>
        <p:nvPicPr>
          <p:cNvPr id="68" name="Рисунок 67" descr=""/>
          <p:cNvPicPr/>
          <p:nvPr/>
        </p:nvPicPr>
        <p:blipFill>
          <a:blip r:embed="rId5"/>
          <a:stretch/>
        </p:blipFill>
        <p:spPr>
          <a:xfrm flipH="1" rot="10800000">
            <a:off x="6899760" y="2700360"/>
            <a:ext cx="198360" cy="101520"/>
          </a:xfrm>
          <a:prstGeom prst="rect">
            <a:avLst/>
          </a:prstGeom>
          <a:ln w="0">
            <a:noFill/>
          </a:ln>
        </p:spPr>
      </p:pic>
      <p:sp>
        <p:nvSpPr>
          <p:cNvPr id="69" name="TextBox 68"/>
          <p:cNvSpPr/>
          <p:nvPr/>
        </p:nvSpPr>
        <p:spPr>
          <a:xfrm>
            <a:off x="7137000" y="2553120"/>
            <a:ext cx="146844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Кадастровый номер: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54:05:010116:270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70"/>
          <p:cNvSpPr/>
          <p:nvPr/>
        </p:nvSpPr>
        <p:spPr>
          <a:xfrm>
            <a:off x="7014600" y="2892960"/>
            <a:ext cx="206136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Разрешенное использование: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Малоэтажная 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многоквартирная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 </a:t>
            </a: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жилая застройка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72"/>
          <p:cNvSpPr/>
          <p:nvPr/>
        </p:nvSpPr>
        <p:spPr>
          <a:xfrm>
            <a:off x="9000000" y="2700000"/>
            <a:ext cx="326124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" name="TextBox 74"/>
          <p:cNvSpPr/>
          <p:nvPr/>
        </p:nvSpPr>
        <p:spPr>
          <a:xfrm>
            <a:off x="9125280" y="2630520"/>
            <a:ext cx="313596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Тариф водоснабжение: 34,49 рублей/ м</a:t>
            </a:r>
            <a:r>
              <a:rPr b="0" lang="ru-RU" sz="1050" spc="-1" strike="noStrike" baseline="30000">
                <a:solidFill>
                  <a:srgbClr val="ffffff"/>
                </a:solidFill>
                <a:latin typeface="Inter Medium"/>
                <a:ea typeface="Inter Medium"/>
              </a:rPr>
              <a:t>3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Рисунок 75" descr=""/>
          <p:cNvPicPr/>
          <p:nvPr/>
        </p:nvPicPr>
        <p:blipFill>
          <a:blip r:embed="rId6"/>
          <a:stretch/>
        </p:blipFill>
        <p:spPr>
          <a:xfrm>
            <a:off x="6918840" y="3039840"/>
            <a:ext cx="198360" cy="137880"/>
          </a:xfrm>
          <a:prstGeom prst="rect">
            <a:avLst/>
          </a:prstGeom>
          <a:ln w="0">
            <a:noFill/>
          </a:ln>
        </p:spPr>
      </p:pic>
      <p:sp>
        <p:nvSpPr>
          <p:cNvPr id="74" name="Рисунок 77"/>
          <p:cNvSpPr/>
          <p:nvPr/>
        </p:nvSpPr>
        <p:spPr>
          <a:xfrm>
            <a:off x="8857800" y="2700000"/>
            <a:ext cx="156240" cy="17964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Рисунок 79" descr=""/>
          <p:cNvPicPr/>
          <p:nvPr/>
        </p:nvPicPr>
        <p:blipFill>
          <a:blip r:embed="rId8"/>
          <a:stretch/>
        </p:blipFill>
        <p:spPr>
          <a:xfrm flipH="1" rot="10800000">
            <a:off x="8820000" y="3420000"/>
            <a:ext cx="198360" cy="17388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80"/>
          <p:cNvSpPr/>
          <p:nvPr/>
        </p:nvSpPr>
        <p:spPr>
          <a:xfrm>
            <a:off x="9075960" y="3350520"/>
            <a:ext cx="298404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Площадь земельного участка 2030кв.м.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Рисунок 83" descr=""/>
          <p:cNvPicPr/>
          <p:nvPr/>
        </p:nvPicPr>
        <p:blipFill>
          <a:blip r:embed="rId9"/>
          <a:stretch/>
        </p:blipFill>
        <p:spPr>
          <a:xfrm>
            <a:off x="8870400" y="3060000"/>
            <a:ext cx="129240" cy="179640"/>
          </a:xfrm>
          <a:prstGeom prst="rect">
            <a:avLst/>
          </a:prstGeom>
          <a:ln w="0">
            <a:noFill/>
          </a:ln>
        </p:spPr>
      </p:pic>
      <p:sp>
        <p:nvSpPr>
          <p:cNvPr id="78" name="Прямоугольник 84"/>
          <p:cNvSpPr/>
          <p:nvPr/>
        </p:nvSpPr>
        <p:spPr>
          <a:xfrm>
            <a:off x="9199080" y="2993040"/>
            <a:ext cx="322056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050" spc="-1" strike="noStrike">
                <a:solidFill>
                  <a:srgbClr val="ffffff"/>
                </a:solidFill>
                <a:latin typeface="Inter Medium"/>
                <a:ea typeface="Inter Medium"/>
              </a:rPr>
              <a:t>Тариф теплоснабжение: 2722,07 рублей/Гкал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Заголовок 2"/>
          <p:cNvSpPr/>
          <p:nvPr/>
        </p:nvSpPr>
        <p:spPr>
          <a:xfrm>
            <a:off x="6626880" y="3849120"/>
            <a:ext cx="53157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НАЛИЧИЕ ИНЖЕНЕРНЫХ КОММУНИКАЦИЙ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86"/>
          <p:cNvSpPr/>
          <p:nvPr/>
        </p:nvSpPr>
        <p:spPr>
          <a:xfrm>
            <a:off x="6678000" y="4191120"/>
            <a:ext cx="25423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Водоснабжение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1" name="Группа 87"/>
          <p:cNvGrpSpPr/>
          <p:nvPr/>
        </p:nvGrpSpPr>
        <p:grpSpPr>
          <a:xfrm>
            <a:off x="6715800" y="4196160"/>
            <a:ext cx="136440" cy="124560"/>
            <a:chOff x="6715800" y="4196160"/>
            <a:chExt cx="136440" cy="124560"/>
          </a:xfrm>
        </p:grpSpPr>
        <p:sp>
          <p:nvSpPr>
            <p:cNvPr id="82" name="Прямоугольник 88"/>
            <p:cNvSpPr/>
            <p:nvPr/>
          </p:nvSpPr>
          <p:spPr>
            <a:xfrm>
              <a:off x="6768360" y="4196520"/>
              <a:ext cx="83880" cy="48960"/>
            </a:xfrm>
            <a:prstGeom prst="rect">
              <a:avLst/>
            </a:prstGeom>
            <a:solidFill>
              <a:srgbClr val="5f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83" name="Прямоугольник 89"/>
            <p:cNvSpPr/>
            <p:nvPr/>
          </p:nvSpPr>
          <p:spPr>
            <a:xfrm>
              <a:off x="6715800" y="4196160"/>
              <a:ext cx="53280" cy="124560"/>
            </a:xfrm>
            <a:prstGeom prst="rect">
              <a:avLst/>
            </a:prstGeom>
            <a:solidFill>
              <a:srgbClr val="5f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84" name="Группа 133"/>
          <p:cNvGrpSpPr/>
          <p:nvPr/>
        </p:nvGrpSpPr>
        <p:grpSpPr>
          <a:xfrm>
            <a:off x="9297720" y="4107240"/>
            <a:ext cx="2688480" cy="1616760"/>
            <a:chOff x="9297720" y="4107240"/>
            <a:chExt cx="2688480" cy="1616760"/>
          </a:xfrm>
        </p:grpSpPr>
        <p:sp>
          <p:nvSpPr>
            <p:cNvPr id="85" name="Прямоугольник 90"/>
            <p:cNvSpPr/>
            <p:nvPr/>
          </p:nvSpPr>
          <p:spPr>
            <a:xfrm>
              <a:off x="9322200" y="4332600"/>
              <a:ext cx="2518560" cy="139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7000"/>
                </a:lnSpc>
              </a:pPr>
              <a:r>
                <a:rPr b="0" lang="ru-RU" sz="1000" spc="-1" strike="noStrike">
                  <a:solidFill>
                    <a:srgbClr val="f2f2f2"/>
                  </a:solidFill>
                  <a:latin typeface="Inter Light"/>
                  <a:ea typeface="Inter Light"/>
                </a:rPr>
                <a:t>Централизованная канализация отсутствует, .Необходимо предусмотреть централизованный септик с целью сбора хозяйственно-бытовых сточных вод</a:t>
              </a: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7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7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7000"/>
                </a:lnSpc>
              </a:pPr>
              <a:endParaRPr b="0" lang="ru-RU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Прямоугольник 96"/>
            <p:cNvSpPr/>
            <p:nvPr/>
          </p:nvSpPr>
          <p:spPr>
            <a:xfrm>
              <a:off x="9331200" y="4899960"/>
              <a:ext cx="1773000" cy="24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7000"/>
                </a:lnSpc>
              </a:pPr>
              <a:endParaRPr b="0" lang="ru-RU" sz="1000" spc="-1" strike="noStrike">
                <a:solidFill>
                  <a:srgbClr val="f2f2f2"/>
                </a:solidFill>
                <a:latin typeface="Inter Light"/>
                <a:ea typeface="Inter Light"/>
              </a:endParaRPr>
            </a:p>
          </p:txBody>
        </p:sp>
        <p:grpSp>
          <p:nvGrpSpPr>
            <p:cNvPr id="87" name="Группа 99"/>
            <p:cNvGrpSpPr/>
            <p:nvPr/>
          </p:nvGrpSpPr>
          <p:grpSpPr>
            <a:xfrm>
              <a:off x="9309960" y="4107240"/>
              <a:ext cx="136440" cy="124560"/>
              <a:chOff x="9309960" y="4107240"/>
              <a:chExt cx="136440" cy="124560"/>
            </a:xfrm>
          </p:grpSpPr>
          <p:sp>
            <p:nvSpPr>
              <p:cNvPr id="88" name="Прямоугольник 100"/>
              <p:cNvSpPr/>
              <p:nvPr/>
            </p:nvSpPr>
            <p:spPr>
              <a:xfrm>
                <a:off x="9362520" y="4107600"/>
                <a:ext cx="83880" cy="48960"/>
              </a:xfrm>
              <a:prstGeom prst="rect">
                <a:avLst/>
              </a:prstGeom>
              <a:solidFill>
                <a:srgbClr val="5f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680" bIns="468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  <p:sp>
            <p:nvSpPr>
              <p:cNvPr id="89" name="Прямоугольник 101"/>
              <p:cNvSpPr/>
              <p:nvPr/>
            </p:nvSpPr>
            <p:spPr>
              <a:xfrm>
                <a:off x="9309960" y="4107240"/>
                <a:ext cx="53280" cy="124560"/>
              </a:xfrm>
              <a:prstGeom prst="rect">
                <a:avLst/>
              </a:prstGeom>
              <a:solidFill>
                <a:srgbClr val="5fb9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  <a:ea typeface="DejaVu Sans"/>
                </a:endParaRPr>
              </a:p>
            </p:txBody>
          </p:sp>
        </p:grpSp>
        <p:sp>
          <p:nvSpPr>
            <p:cNvPr id="90" name="TextBox 102"/>
            <p:cNvSpPr/>
            <p:nvPr/>
          </p:nvSpPr>
          <p:spPr>
            <a:xfrm>
              <a:off x="9297720" y="4115880"/>
              <a:ext cx="26884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Inter SemiBold"/>
                  <a:ea typeface="Inter SemiBold"/>
                </a:rPr>
                <a:t>Водоотведение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1" name="Прямоугольник 103"/>
          <p:cNvSpPr/>
          <p:nvPr/>
        </p:nvSpPr>
        <p:spPr>
          <a:xfrm>
            <a:off x="6679440" y="4403160"/>
            <a:ext cx="238392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f2f2f2"/>
                </a:solidFill>
                <a:latin typeface="Inter Light"/>
                <a:ea typeface="Inter Light"/>
              </a:rPr>
              <a:t>Возможно от действующего водопровода на расстоянии 50м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Прямоугольник 113"/>
          <p:cNvSpPr/>
          <p:nvPr/>
        </p:nvSpPr>
        <p:spPr>
          <a:xfrm>
            <a:off x="6715800" y="4947120"/>
            <a:ext cx="2504520" cy="2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100" spc="-1" strike="noStrike">
              <a:solidFill>
                <a:srgbClr val="f2f2f2"/>
              </a:solidFill>
              <a:latin typeface="Inter Light"/>
              <a:ea typeface="Inter Light"/>
            </a:endParaRPr>
          </a:p>
        </p:txBody>
      </p:sp>
      <p:sp>
        <p:nvSpPr>
          <p:cNvPr id="93" name="TextBox 114"/>
          <p:cNvSpPr/>
          <p:nvPr/>
        </p:nvSpPr>
        <p:spPr>
          <a:xfrm>
            <a:off x="9297720" y="5648040"/>
            <a:ext cx="265788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Земельный участок предоставляется  в аренду на период строительства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4" name="Группа 115"/>
          <p:cNvGrpSpPr/>
          <p:nvPr/>
        </p:nvGrpSpPr>
        <p:grpSpPr>
          <a:xfrm>
            <a:off x="9318240" y="5523120"/>
            <a:ext cx="136440" cy="124560"/>
            <a:chOff x="9318240" y="5523120"/>
            <a:chExt cx="136440" cy="124560"/>
          </a:xfrm>
        </p:grpSpPr>
        <p:sp>
          <p:nvSpPr>
            <p:cNvPr id="95" name="Прямоугольник 116"/>
            <p:cNvSpPr/>
            <p:nvPr/>
          </p:nvSpPr>
          <p:spPr>
            <a:xfrm>
              <a:off x="9370800" y="5523480"/>
              <a:ext cx="83880" cy="48960"/>
            </a:xfrm>
            <a:prstGeom prst="rect">
              <a:avLst/>
            </a:prstGeom>
            <a:solidFill>
              <a:srgbClr val="5f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96" name="Прямоугольник 117"/>
            <p:cNvSpPr/>
            <p:nvPr/>
          </p:nvSpPr>
          <p:spPr>
            <a:xfrm>
              <a:off x="9318240" y="5523120"/>
              <a:ext cx="53280" cy="124560"/>
            </a:xfrm>
            <a:prstGeom prst="rect">
              <a:avLst/>
            </a:prstGeom>
            <a:solidFill>
              <a:srgbClr val="5f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97" name="TextBox 125"/>
          <p:cNvSpPr/>
          <p:nvPr/>
        </p:nvSpPr>
        <p:spPr>
          <a:xfrm>
            <a:off x="6715800" y="5538960"/>
            <a:ext cx="26578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latin typeface="Inter SemiBold"/>
                <a:ea typeface="Inter SemiBold"/>
              </a:rPr>
              <a:t>Теплоснабжение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8" name="Группа 126"/>
          <p:cNvGrpSpPr/>
          <p:nvPr/>
        </p:nvGrpSpPr>
        <p:grpSpPr>
          <a:xfrm>
            <a:off x="6736320" y="5544000"/>
            <a:ext cx="136440" cy="124560"/>
            <a:chOff x="6736320" y="5544000"/>
            <a:chExt cx="136440" cy="124560"/>
          </a:xfrm>
        </p:grpSpPr>
        <p:sp>
          <p:nvSpPr>
            <p:cNvPr id="99" name="Прямоугольник 127"/>
            <p:cNvSpPr/>
            <p:nvPr/>
          </p:nvSpPr>
          <p:spPr>
            <a:xfrm>
              <a:off x="6788880" y="5544360"/>
              <a:ext cx="83880" cy="48960"/>
            </a:xfrm>
            <a:prstGeom prst="rect">
              <a:avLst/>
            </a:prstGeom>
            <a:solidFill>
              <a:srgbClr val="5f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680" bIns="468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  <p:sp>
          <p:nvSpPr>
            <p:cNvPr id="100" name="Прямоугольник 128"/>
            <p:cNvSpPr/>
            <p:nvPr/>
          </p:nvSpPr>
          <p:spPr>
            <a:xfrm>
              <a:off x="6736320" y="5544000"/>
              <a:ext cx="53280" cy="124560"/>
            </a:xfrm>
            <a:prstGeom prst="rect">
              <a:avLst/>
            </a:prstGeom>
            <a:solidFill>
              <a:srgbClr val="5f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01" name="Прямоугольник 129"/>
          <p:cNvSpPr/>
          <p:nvPr/>
        </p:nvSpPr>
        <p:spPr>
          <a:xfrm>
            <a:off x="6730560" y="5811120"/>
            <a:ext cx="242136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000" spc="-1" strike="noStrike">
                <a:solidFill>
                  <a:srgbClr val="ffffff"/>
                </a:solidFill>
                <a:latin typeface="Inter Light"/>
                <a:ea typeface="Inter Light"/>
              </a:rPr>
              <a:t>Возможно осуществить от Котельной №1 , мощности позволяют.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45"/>
          <p:cNvSpPr/>
          <p:nvPr/>
        </p:nvSpPr>
        <p:spPr>
          <a:xfrm>
            <a:off x="262080" y="55440"/>
            <a:ext cx="336636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050" spc="-1" strike="noStrike">
                <a:solidFill>
                  <a:srgbClr val="005ec4"/>
                </a:solidFill>
                <a:latin typeface="Inter ExtraLight"/>
                <a:ea typeface="Inter ExtraLight"/>
              </a:rPr>
              <a:t>НОВОСИБИРСКАЯ ОБЛАСТЬ ДОВОЛЕНСКИЙ РАЙОН</a:t>
            </a: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3" name="Прямая со стрелкой 18"/>
          <p:cNvCxnSpPr/>
          <p:nvPr/>
        </p:nvCxnSpPr>
        <p:spPr>
          <a:xfrm>
            <a:off x="9465480" y="401760"/>
            <a:ext cx="1812240" cy="720"/>
          </a:xfrm>
          <a:prstGeom prst="straightConnector1">
            <a:avLst/>
          </a:prstGeom>
          <a:ln w="0">
            <a:solidFill>
              <a:srgbClr val="5b9bd5"/>
            </a:solidFill>
            <a:tailEnd len="med" type="triangle" w="med"/>
          </a:ln>
        </p:spPr>
      </p:cxnSp>
      <p:pic>
        <p:nvPicPr>
          <p:cNvPr id="104" name="" descr=""/>
          <p:cNvPicPr/>
          <p:nvPr/>
        </p:nvPicPr>
        <p:blipFill>
          <a:blip r:embed="rId10"/>
          <a:srcRect l="5256" t="39692" r="5262" b="6482"/>
          <a:stretch/>
        </p:blipFill>
        <p:spPr>
          <a:xfrm>
            <a:off x="9042120" y="360000"/>
            <a:ext cx="3111480" cy="197964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11"/>
          <a:stretch/>
        </p:blipFill>
        <p:spPr>
          <a:xfrm>
            <a:off x="7100280" y="360000"/>
            <a:ext cx="2259360" cy="19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500">
        <p:checker dir="horz"/>
      </p:transition>
    </mc:Choice>
    <mc:Fallback>
      <p:transition spd="slow">
        <p:checker dir="horz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Application>LibreOffice/7.5.9.2$Linux_X86_64 LibreOffice_project/50$Build-2</Application>
  <AppVersion>15.0000</AppVersion>
  <Words>191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2025-05-20T08:10:46Z</dcterms:created>
  <dc:creator>Гузей Олеся Евгеньевна</dc:creator>
  <dc:description/>
  <dc:language>ru-RU</dc:language>
  <cp:lastModifiedBy/>
  <cp:lastPrinted>2025-06-02T04:52:19Z</cp:lastPrinted>
  <dcterms:modified xsi:type="dcterms:W3CDTF">2025-07-14T15:21:25Z</dcterms:modified>
  <cp:revision>34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</vt:i4>
  </property>
</Properties>
</file>