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0DFFCB-2EBD-4614-9C94-8D2B51B294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C0E131-7C0D-4004-8B8E-1C79372068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19FF81-1956-4682-80ED-1D4DFA8092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778EB5-9359-4C2C-AB81-BC1B8583A6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EEB31F-F2B7-4C4E-A404-09F199D1AF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7EE266-FC28-47F6-A302-E717B4A164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AE89F0-1A34-417C-ABB7-855E0510BB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BDBACE-4FE6-427D-8273-0FE2E9C611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7B1DC3-87A7-41A4-BB1E-66F0CFFB5B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76160C-33AD-45CD-A4DF-44FFB61A60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C72D05-0DB5-4E8E-92FE-257126B1F3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8E19CE-D6BC-47EC-8CE4-D9398C1B1F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4F6671-7D9B-4B77-9105-B681910A458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с одним вырезанным углом 33"/>
          <p:cNvSpPr/>
          <p:nvPr/>
        </p:nvSpPr>
        <p:spPr>
          <a:xfrm rot="16200000">
            <a:off x="5972040" y="583920"/>
            <a:ext cx="6857280" cy="5654880"/>
          </a:xfrm>
          <a:prstGeom prst="snip1Rect">
            <a:avLst>
              <a:gd name="adj" fmla="val 23143"/>
            </a:avLst>
          </a:prstGeom>
          <a:solidFill>
            <a:srgbClr val="005ec4"/>
          </a:solidFill>
          <a:ln>
            <a:solidFill>
              <a:srgbClr val="2b7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2" name="Прямоугольник 64"/>
          <p:cNvSpPr/>
          <p:nvPr/>
        </p:nvSpPr>
        <p:spPr>
          <a:xfrm>
            <a:off x="6638760" y="2462760"/>
            <a:ext cx="5514480" cy="223920"/>
          </a:xfrm>
          <a:prstGeom prst="rect">
            <a:avLst/>
          </a:prstGeom>
          <a:solidFill>
            <a:srgbClr val="21466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3" name="Блок-схема: процесс 1"/>
          <p:cNvSpPr/>
          <p:nvPr/>
        </p:nvSpPr>
        <p:spPr>
          <a:xfrm>
            <a:off x="-7920" y="376560"/>
            <a:ext cx="4879440" cy="560160"/>
          </a:xfrm>
          <a:prstGeom prst="flowChartProcess">
            <a:avLst/>
          </a:prstGeom>
          <a:solidFill>
            <a:srgbClr val="0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4" name="Блок-схема: данные 2"/>
          <p:cNvSpPr/>
          <p:nvPr/>
        </p:nvSpPr>
        <p:spPr>
          <a:xfrm>
            <a:off x="3149640" y="376560"/>
            <a:ext cx="3032640" cy="560160"/>
          </a:xfrm>
          <a:prstGeom prst="flowChartInputOutput">
            <a:avLst/>
          </a:prstGeom>
          <a:solidFill>
            <a:srgbClr val="0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5" name="TextBox 16"/>
          <p:cNvSpPr/>
          <p:nvPr/>
        </p:nvSpPr>
        <p:spPr>
          <a:xfrm>
            <a:off x="126000" y="401760"/>
            <a:ext cx="59875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ПРОЕКТ СОЗДАНИЯ ИНВЕСТИЦИОННОЙ ПЛОЩАДКИ ДЛЯ СТРОИТЕЛЬСТВА ФЕРМЫ ПОД ОВЦЕВОДСТВО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Прямоугольник 38"/>
          <p:cNvSpPr/>
          <p:nvPr/>
        </p:nvSpPr>
        <p:spPr>
          <a:xfrm>
            <a:off x="6602760" y="2387880"/>
            <a:ext cx="5589360" cy="44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Inter"/>
                <a:ea typeface="Inter"/>
              </a:rPr>
              <a:t>Площадка для строительства фермы: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Земельный участок с кад.  номером: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54:05:023601:226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Площадь: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2091 га.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Собственность: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государственная неразграниченная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Разрешенное использование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: для с/х производства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Возможность строительства фермы: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есть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Электроснабжение: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по з.у. проходит линия 10 квт, возможность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подключения к линии есть.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Водоснабжение: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необходимо бурение частной скважины, уровень грунтовых вод находится на глубине 20-30м. Стоимость бурения 5 тыс./м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Удаленность от районного центра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15км.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Подъездные пути: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земельный участок пересекает асфальтированная дорога, по участку есть грунтовые дороги.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Право: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аренда на период строительства, далее в собственность по цене 15% от кадастровой стоимости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Дополнительная информация: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удобен для пастьбы скота, 1 год не обрабатывался,  есть возможность деления участка для выделения пашни, на территории с.Суздалка (6 км.), есть  возможность  восстановить заброшенную ферму. Подходит также для размещения коз. КРС.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Население района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 более 15тыс.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Возможная государственная поддержка: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- предоставление з.у. без торгов (при наличии соглашения с Минсельхозом)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-получение субсидии на развитие с/х, масштабный инвестиционный проект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Прямоугольник 35"/>
          <p:cNvSpPr/>
          <p:nvPr/>
        </p:nvSpPr>
        <p:spPr>
          <a:xfrm>
            <a:off x="4581720" y="3929760"/>
            <a:ext cx="1930320" cy="23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Местонахождение</a:t>
            </a:r>
            <a:r>
              <a:rPr b="0" lang="en-US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:</a:t>
            </a: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 </a:t>
            </a:r>
            <a:br>
              <a:rPr sz="1400"/>
            </a:b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Новосибирская область,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Доволенский район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Прямоугольник 36"/>
          <p:cNvSpPr/>
          <p:nvPr/>
        </p:nvSpPr>
        <p:spPr>
          <a:xfrm>
            <a:off x="930240" y="3944520"/>
            <a:ext cx="1480320" cy="50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Отрасль</a:t>
            </a:r>
            <a:r>
              <a:rPr b="0" lang="en-US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сельское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хозяйство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Прямоугольник 37"/>
          <p:cNvSpPr/>
          <p:nvPr/>
        </p:nvSpPr>
        <p:spPr>
          <a:xfrm>
            <a:off x="2662920" y="3916440"/>
            <a:ext cx="1424520" cy="14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Тип проекта</a:t>
            </a:r>
            <a:r>
              <a:rPr b="0" lang="en-US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:</a:t>
            </a: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 </a:t>
            </a:r>
            <a:br>
              <a:rPr sz="1400"/>
            </a:b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Создание нового с/х производства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Прямоугольник 6"/>
          <p:cNvSpPr/>
          <p:nvPr/>
        </p:nvSpPr>
        <p:spPr>
          <a:xfrm>
            <a:off x="133920" y="1062000"/>
            <a:ext cx="6121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Inter"/>
                <a:ea typeface="Inter"/>
              </a:rPr>
              <a:t>Проект направлен на привлечение сельхозтоваропроизводителей для целей развития овцеводства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Прямоугольник 7"/>
          <p:cNvSpPr/>
          <p:nvPr/>
        </p:nvSpPr>
        <p:spPr>
          <a:xfrm>
            <a:off x="699840" y="5188680"/>
            <a:ext cx="56041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85840">
              <a:lnSpc>
                <a:spcPct val="114000"/>
              </a:lnSpc>
              <a:buClr>
                <a:srgbClr val="5fb9e4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Население Доволенского района НСО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85840">
              <a:lnSpc>
                <a:spcPct val="114000"/>
              </a:lnSpc>
              <a:buClr>
                <a:srgbClr val="5fb9e4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Заготовители мяса, шерсти НСО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85840">
              <a:lnSpc>
                <a:spcPct val="114000"/>
              </a:lnSpc>
              <a:buClr>
                <a:srgbClr val="5fb9e4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Кафе, рестораны НСО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810720" y="4903920"/>
            <a:ext cx="2999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Потенциальные потребители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Рисунок 9" descr=""/>
          <p:cNvPicPr/>
          <p:nvPr/>
        </p:nvPicPr>
        <p:blipFill>
          <a:blip r:embed="rId1"/>
          <a:stretch/>
        </p:blipFill>
        <p:spPr>
          <a:xfrm>
            <a:off x="4055040" y="3988800"/>
            <a:ext cx="390600" cy="47952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13" descr=""/>
          <p:cNvPicPr/>
          <p:nvPr/>
        </p:nvPicPr>
        <p:blipFill>
          <a:blip r:embed="rId2"/>
          <a:stretch/>
        </p:blipFill>
        <p:spPr>
          <a:xfrm>
            <a:off x="2060280" y="3978720"/>
            <a:ext cx="499680" cy="49968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15" descr=""/>
          <p:cNvPicPr/>
          <p:nvPr/>
        </p:nvPicPr>
        <p:blipFill>
          <a:blip r:embed="rId3"/>
          <a:stretch/>
        </p:blipFill>
        <p:spPr>
          <a:xfrm>
            <a:off x="271080" y="4815720"/>
            <a:ext cx="403920" cy="403920"/>
          </a:xfrm>
          <a:prstGeom prst="rect">
            <a:avLst/>
          </a:prstGeom>
          <a:ln w="0">
            <a:noFill/>
          </a:ln>
        </p:spPr>
      </p:pic>
      <p:sp>
        <p:nvSpPr>
          <p:cNvPr id="56" name="Прямоугольник 42"/>
          <p:cNvSpPr/>
          <p:nvPr/>
        </p:nvSpPr>
        <p:spPr>
          <a:xfrm>
            <a:off x="259200" y="6005160"/>
            <a:ext cx="6025320" cy="617760"/>
          </a:xfrm>
          <a:prstGeom prst="rect">
            <a:avLst/>
          </a:prstGeom>
          <a:solidFill>
            <a:srgbClr val="5f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7" name="Прямоугольник 20"/>
          <p:cNvSpPr/>
          <p:nvPr/>
        </p:nvSpPr>
        <p:spPr>
          <a:xfrm>
            <a:off x="189000" y="6093720"/>
            <a:ext cx="6095160" cy="2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Inter Medium"/>
                <a:ea typeface="Inter Medium"/>
              </a:rPr>
              <a:t>По данным Росстата, баранина с начала 2025 года подорожала почти на 17%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" name="Прямая соединительная линия 27"/>
          <p:cNvCxnSpPr/>
          <p:nvPr/>
        </p:nvCxnSpPr>
        <p:spPr>
          <a:xfrm flipH="1">
            <a:off x="6742080" y="1280160"/>
            <a:ext cx="14400" cy="1183320"/>
          </a:xfrm>
          <a:prstGeom prst="straightConnector1">
            <a:avLst/>
          </a:prstGeom>
          <a:ln w="38100">
            <a:solidFill>
              <a:srgbClr val="f2f2f2"/>
            </a:solidFill>
            <a:round/>
          </a:ln>
        </p:spPr>
      </p:cxnSp>
      <p:cxnSp>
        <p:nvCxnSpPr>
          <p:cNvPr id="59" name="Прямая соединительная линия 32"/>
          <p:cNvCxnSpPr/>
          <p:nvPr/>
        </p:nvCxnSpPr>
        <p:spPr>
          <a:xfrm flipV="1">
            <a:off x="6638760" y="2421360"/>
            <a:ext cx="5231880" cy="11520"/>
          </a:xfrm>
          <a:prstGeom prst="straightConnector1">
            <a:avLst/>
          </a:prstGeom>
          <a:ln w="28575">
            <a:solidFill>
              <a:srgbClr val="f2f2f2"/>
            </a:solidFill>
            <a:round/>
          </a:ln>
        </p:spPr>
      </p:cxnSp>
      <p:cxnSp>
        <p:nvCxnSpPr>
          <p:cNvPr id="60" name="Прямая соединительная линия 61"/>
          <p:cNvCxnSpPr/>
          <p:nvPr/>
        </p:nvCxnSpPr>
        <p:spPr>
          <a:xfrm flipH="1">
            <a:off x="11931120" y="172080"/>
            <a:ext cx="24120" cy="2291400"/>
          </a:xfrm>
          <a:prstGeom prst="straightConnector1">
            <a:avLst/>
          </a:prstGeom>
          <a:ln w="38100">
            <a:solidFill>
              <a:srgbClr val="f2f2f2"/>
            </a:solidFill>
            <a:round/>
          </a:ln>
        </p:spPr>
      </p:cxnSp>
      <p:cxnSp>
        <p:nvCxnSpPr>
          <p:cNvPr id="61" name="Прямая соединительная линия 45"/>
          <p:cNvCxnSpPr/>
          <p:nvPr/>
        </p:nvCxnSpPr>
        <p:spPr>
          <a:xfrm flipH="1">
            <a:off x="7820640" y="182520"/>
            <a:ext cx="4128840" cy="720"/>
          </a:xfrm>
          <a:prstGeom prst="straightConnector1">
            <a:avLst/>
          </a:prstGeom>
          <a:ln w="28575">
            <a:solidFill>
              <a:srgbClr val="f2f2f2"/>
            </a:solidFill>
            <a:round/>
          </a:ln>
        </p:spPr>
      </p:cxnSp>
      <p:cxnSp>
        <p:nvCxnSpPr>
          <p:cNvPr id="62" name="Прямая соединительная линия 48"/>
          <p:cNvCxnSpPr/>
          <p:nvPr/>
        </p:nvCxnSpPr>
        <p:spPr>
          <a:xfrm flipV="1">
            <a:off x="6750000" y="172080"/>
            <a:ext cx="1103760" cy="1145160"/>
          </a:xfrm>
          <a:prstGeom prst="straightConnector1">
            <a:avLst/>
          </a:prstGeom>
          <a:ln w="38100">
            <a:solidFill>
              <a:srgbClr val="f2f2f2"/>
            </a:solidFill>
            <a:round/>
          </a:ln>
        </p:spPr>
      </p:cxnSp>
      <p:cxnSp>
        <p:nvCxnSpPr>
          <p:cNvPr id="63" name="Прямая соединительная линия 5"/>
          <p:cNvCxnSpPr/>
          <p:nvPr/>
        </p:nvCxnSpPr>
        <p:spPr>
          <a:xfrm>
            <a:off x="0" y="376200"/>
            <a:ext cx="12192480" cy="720"/>
          </a:xfrm>
          <a:prstGeom prst="straightConnector1">
            <a:avLst/>
          </a:prstGeom>
          <a:ln w="57150">
            <a:solidFill>
              <a:srgbClr val="005ec4"/>
            </a:solidFill>
            <a:round/>
          </a:ln>
        </p:spPr>
      </p:cxnSp>
      <p:sp>
        <p:nvSpPr>
          <p:cNvPr id="64" name="TextBox 145"/>
          <p:cNvSpPr/>
          <p:nvPr/>
        </p:nvSpPr>
        <p:spPr>
          <a:xfrm>
            <a:off x="362160" y="55440"/>
            <a:ext cx="336744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005ec4"/>
                </a:solidFill>
                <a:latin typeface="Inter ExtraLight"/>
                <a:ea typeface="Inter ExtraLight"/>
              </a:rPr>
              <a:t>НОВОСИБИРСКАЯ ОБЛАСТЬ ДОВОЛЕНСКИЙ РАЙОН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Рисунок 82" descr=""/>
          <p:cNvPicPr/>
          <p:nvPr/>
        </p:nvPicPr>
        <p:blipFill>
          <a:blip r:embed="rId4"/>
          <a:srcRect l="5441" t="29185" r="5600" b="7813"/>
          <a:stretch/>
        </p:blipFill>
        <p:spPr>
          <a:xfrm>
            <a:off x="9052200" y="231480"/>
            <a:ext cx="2896200" cy="2189880"/>
          </a:xfrm>
          <a:prstGeom prst="rect">
            <a:avLst/>
          </a:prstGeom>
          <a:ln w="0">
            <a:noFill/>
          </a:ln>
        </p:spPr>
      </p:pic>
      <p:sp>
        <p:nvSpPr>
          <p:cNvPr id="66" name="TextBox 24"/>
          <p:cNvSpPr/>
          <p:nvPr/>
        </p:nvSpPr>
        <p:spPr>
          <a:xfrm>
            <a:off x="324000" y="1778040"/>
            <a:ext cx="58068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Описание инвестиционного проекта: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строительство овцефермы,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Планируемая к выпуску продукция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-мясо животных,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шерсть.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Средняя стоимость мяса баранины -750 руб./кг.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25" descr=""/>
          <p:cNvPicPr/>
          <p:nvPr/>
        </p:nvPicPr>
        <p:blipFill>
          <a:blip r:embed="rId5"/>
          <a:stretch/>
        </p:blipFill>
        <p:spPr>
          <a:xfrm>
            <a:off x="138600" y="3874680"/>
            <a:ext cx="546480" cy="559080"/>
          </a:xfrm>
          <a:prstGeom prst="rect">
            <a:avLst/>
          </a:prstGeom>
          <a:ln w="0">
            <a:noFill/>
          </a:ln>
        </p:spPr>
      </p:pic>
      <p:cxnSp>
        <p:nvCxnSpPr>
          <p:cNvPr id="68" name="Соединительная линия уступом 41"/>
          <p:cNvCxnSpPr/>
          <p:nvPr/>
        </p:nvCxnSpPr>
        <p:spPr>
          <a:xfrm flipH="1" rot="16200000">
            <a:off x="11314440" y="2160720"/>
            <a:ext cx="915120" cy="915120"/>
          </a:xfrm>
          <a:prstGeom prst="bentConnector3">
            <a:avLst>
              <a:gd name="adj1" fmla="val 50019"/>
            </a:avLst>
          </a:prstGeom>
          <a:ln w="0">
            <a:solidFill>
              <a:srgbClr val="5b9bd5"/>
            </a:solidFill>
          </a:ln>
        </p:spPr>
      </p:cxnSp>
      <p:cxnSp>
        <p:nvCxnSpPr>
          <p:cNvPr id="69" name="Соединительная линия уступом 46"/>
          <p:cNvCxnSpPr/>
          <p:nvPr/>
        </p:nvCxnSpPr>
        <p:spPr>
          <a:xfrm flipH="1" rot="16200000">
            <a:off x="11314440" y="2207160"/>
            <a:ext cx="915120" cy="915120"/>
          </a:xfrm>
          <a:prstGeom prst="bentConnector3">
            <a:avLst>
              <a:gd name="adj1" fmla="val 50019"/>
            </a:avLst>
          </a:prstGeom>
          <a:ln w="0">
            <a:solidFill>
              <a:srgbClr val="5b9bd5"/>
            </a:solidFill>
          </a:ln>
        </p:spPr>
      </p:cxnSp>
      <p:sp>
        <p:nvSpPr>
          <p:cNvPr id="70" name="Полилиния 50"/>
          <p:cNvSpPr/>
          <p:nvPr/>
        </p:nvSpPr>
        <p:spPr>
          <a:xfrm>
            <a:off x="10963440" y="1450080"/>
            <a:ext cx="340920" cy="673560"/>
          </a:xfrm>
          <a:custGeom>
            <a:avLst/>
            <a:gdLst>
              <a:gd name="textAreaLeft" fmla="*/ 0 w 340920"/>
              <a:gd name="textAreaRight" fmla="*/ 341640 w 340920"/>
              <a:gd name="textAreaTop" fmla="*/ 0 h 673560"/>
              <a:gd name="textAreaBottom" fmla="*/ 674280 h 673560"/>
            </a:gdLst>
            <a:ahLst/>
            <a:rect l="textAreaLeft" t="textAreaTop" r="textAreaRight" b="textAreaBottom"/>
            <a:pathLst>
              <a:path w="341745" h="674255">
                <a:moveTo>
                  <a:pt x="341745" y="674255"/>
                </a:moveTo>
                <a:cubicBezTo>
                  <a:pt x="288636" y="425642"/>
                  <a:pt x="235527" y="177030"/>
                  <a:pt x="0" y="0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71" name="Рисунок 52" descr=""/>
          <p:cNvPicPr/>
          <p:nvPr/>
        </p:nvPicPr>
        <p:blipFill>
          <a:blip r:embed="rId6"/>
          <a:stretch/>
        </p:blipFill>
        <p:spPr>
          <a:xfrm>
            <a:off x="6819840" y="1213200"/>
            <a:ext cx="2190240" cy="120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500">
        <p:checker dir="horz"/>
      </p:transition>
    </mc:Choice>
    <mc:Fallback>
      <p:transition spd="slow">
        <p:checker dir="horz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Application>LibreOffice/7.5.9.2$Linux_X86_64 LibreOffice_project/50$Build-2</Application>
  <AppVersion>15.0000</AppVersion>
  <Words>196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2025-05-20T08:10:46Z</dcterms:created>
  <dc:creator>Гузей Олеся Евгеньевна</dc:creator>
  <dc:description/>
  <dc:language>ru-RU</dc:language>
  <cp:lastModifiedBy/>
  <dcterms:modified xsi:type="dcterms:W3CDTF">2025-07-15T09:47:20Z</dcterms:modified>
  <cp:revision>36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